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64142" autoAdjust="0"/>
  </p:normalViewPr>
  <p:slideViewPr>
    <p:cSldViewPr>
      <p:cViewPr varScale="1">
        <p:scale>
          <a:sx n="55" d="100"/>
          <a:sy n="55" d="100"/>
        </p:scale>
        <p:origin x="2371" y="3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could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missed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 dirty="0"/>
              <a:t> corner.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That’s</a:t>
            </a:r>
            <a:r>
              <a:rPr lang="it-IT" altLang="it-IT" dirty="0"/>
              <a:t> </a:t>
            </a:r>
            <a:r>
              <a:rPr lang="it-IT" altLang="it-IT" dirty="0" err="1"/>
              <a:t>because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are seeing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particular</a:t>
            </a:r>
            <a:r>
              <a:rPr lang="it-IT" altLang="it-IT" dirty="0"/>
              <a:t> </a:t>
            </a:r>
            <a:r>
              <a:rPr lang="it-IT" altLang="it-IT" dirty="0" err="1"/>
              <a:t>modality</a:t>
            </a:r>
            <a:r>
              <a:rPr lang="it-IT" altLang="it-IT" dirty="0"/>
              <a:t> of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tuned</a:t>
            </a:r>
            <a:r>
              <a:rPr lang="it-IT" altLang="it-IT" dirty="0"/>
              <a:t> by an </a:t>
            </a:r>
            <a:r>
              <a:rPr lang="it-IT" altLang="it-IT" dirty="0" err="1"/>
              <a:t>expert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to show/</a:t>
            </a:r>
            <a:r>
              <a:rPr lang="it-IT" altLang="it-IT" dirty="0" err="1"/>
              <a:t>enhance</a:t>
            </a:r>
            <a:r>
              <a:rPr lang="it-IT" altLang="it-IT" dirty="0"/>
              <a:t> some </a:t>
            </a:r>
            <a:r>
              <a:rPr lang="it-IT" altLang="it-IT" dirty="0" err="1"/>
              <a:t>peculiarity</a:t>
            </a:r>
            <a:r>
              <a:rPr lang="it-IT" altLang="it-IT" dirty="0"/>
              <a:t> of the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areas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and </a:t>
            </a:r>
            <a:r>
              <a:rPr lang="it-IT" altLang="it-IT" dirty="0" err="1"/>
              <a:t>deeper</a:t>
            </a:r>
            <a:r>
              <a:rPr lang="it-IT" altLang="it-IT" dirty="0"/>
              <a:t>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a </a:t>
            </a:r>
            <a:r>
              <a:rPr lang="it-IT" altLang="it-IT" i="1" dirty="0"/>
              <a:t>machine</a:t>
            </a:r>
            <a:r>
              <a:rPr lang="it-IT" altLang="it-IT" dirty="0"/>
              <a:t> can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parallelize</a:t>
            </a:r>
            <a:r>
              <a:rPr lang="it-IT" altLang="it-IT" dirty="0"/>
              <a:t> the work,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harder</a:t>
            </a:r>
            <a:r>
              <a:rPr lang="it-IT" altLang="it-IT" dirty="0"/>
              <a:t>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combine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sources of information and </a:t>
            </a:r>
            <a:r>
              <a:rPr lang="it-IT" altLang="it-IT" i="0" dirty="0" err="1"/>
              <a:t>supress</a:t>
            </a:r>
            <a:r>
              <a:rPr lang="it-IT" altLang="it-IT" i="0" dirty="0"/>
              <a:t> the </a:t>
            </a:r>
            <a:r>
              <a:rPr lang="it-IT" altLang="it-IT" i="1" dirty="0"/>
              <a:t>non-</a:t>
            </a:r>
            <a:r>
              <a:rPr lang="it-IT" altLang="it-IT" i="1" dirty="0" err="1"/>
              <a:t>relevant</a:t>
            </a:r>
            <a:r>
              <a:rPr lang="it-IT" altLang="it-IT" i="1" dirty="0"/>
              <a:t> information </a:t>
            </a:r>
            <a:r>
              <a:rPr lang="it-IT" altLang="it-IT" i="0" dirty="0" err="1"/>
              <a:t>that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is</a:t>
            </a:r>
            <a:r>
              <a:rPr lang="it-IT" altLang="it-IT" i="0" dirty="0"/>
              <a:t>  more </a:t>
            </a:r>
            <a:r>
              <a:rPr lang="it-IT" altLang="it-IT" i="0" dirty="0" err="1"/>
              <a:t>abundant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</a:t>
            </a:r>
            <a:r>
              <a:rPr lang="it-IT" altLang="it-IT" i="0" dirty="0" err="1"/>
              <a:t>What</a:t>
            </a:r>
            <a:r>
              <a:rPr lang="it-IT" altLang="it-IT" i="0" dirty="0"/>
              <a:t> are the benefits </a:t>
            </a:r>
            <a:r>
              <a:rPr lang="it-IT" altLang="it-IT" i="0" dirty="0" err="1"/>
              <a:t>involved</a:t>
            </a:r>
            <a:r>
              <a:rPr lang="it-IT" altLang="it-IT" i="0" dirty="0"/>
              <a:t> with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those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based</a:t>
            </a:r>
            <a:r>
              <a:rPr lang="it-IT" altLang="it-IT" dirty="0"/>
              <a:t> on encoder-decoder </a:t>
            </a:r>
            <a:r>
              <a:rPr lang="it-IT" altLang="it-IT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head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i="0" dirty="0" err="1"/>
              <a:t>reconstruct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to </a:t>
            </a:r>
            <a:r>
              <a:rPr lang="it-IT" altLang="it-IT" i="0" dirty="0" err="1"/>
              <a:t>regularize</a:t>
            </a:r>
            <a:r>
              <a:rPr lang="it-IT" altLang="it-IT" i="0" dirty="0"/>
              <a:t> the </a:t>
            </a:r>
            <a:r>
              <a:rPr lang="it-IT" altLang="it-IT" i="0" dirty="0" err="1"/>
              <a:t>shared</a:t>
            </a:r>
            <a:r>
              <a:rPr lang="it-IT" altLang="it-IT" i="0" dirty="0"/>
              <a:t> decoder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reorganization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layers</a:t>
            </a:r>
            <a:r>
              <a:rPr lang="it-IT" altLang="it-IT" i="0" dirty="0"/>
              <a:t> supports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new </a:t>
            </a:r>
            <a:r>
              <a:rPr lang="it-IT" altLang="it-IT" i="1" dirty="0"/>
              <a:t>Vision Transformer </a:t>
            </a:r>
            <a:r>
              <a:rPr lang="it-IT" altLang="it-IT" i="0" dirty="0"/>
              <a:t>and a new way to compute an image </a:t>
            </a:r>
            <a:r>
              <a:rPr lang="it-IT" altLang="it-IT" i="0" dirty="0" err="1"/>
              <a:t>representation</a:t>
            </a:r>
            <a:r>
              <a:rPr lang="it-IT" altLang="it-IT" i="0" dirty="0"/>
              <a:t>. The </a:t>
            </a:r>
            <a:r>
              <a:rPr lang="it-IT" altLang="it-IT" i="0" dirty="0" err="1"/>
              <a:t>main</a:t>
            </a:r>
            <a:r>
              <a:rPr lang="it-IT" altLang="it-IT" i="0" dirty="0"/>
              <a:t> challenges in </a:t>
            </a:r>
            <a:r>
              <a:rPr lang="it-IT" altLang="it-IT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 </a:t>
            </a:r>
            <a:r>
              <a:rPr lang="it-IT" altLang="it-IT" i="0" dirty="0"/>
              <a:t>from NLP to Vision </a:t>
            </a:r>
            <a:r>
              <a:rPr lang="it-IT" altLang="it-IT" i="0" dirty="0" err="1"/>
              <a:t>arise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differences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two</a:t>
            </a:r>
            <a:r>
              <a:rPr lang="it-IT" altLang="it-IT" i="0" dirty="0"/>
              <a:t> domains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i="0" dirty="0" err="1"/>
              <a:t>variantions</a:t>
            </a:r>
            <a:r>
              <a:rPr lang="it-IT" altLang="it-IT" i="0" dirty="0"/>
              <a:t> in scale 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High </a:t>
            </a:r>
            <a:r>
              <a:rPr lang="it-IT" altLang="it-IT" i="0" dirty="0" err="1"/>
              <a:t>resolutions</a:t>
            </a:r>
            <a:r>
              <a:rPr lang="it-IT" altLang="it-IT" i="0" dirty="0"/>
              <a:t> 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/>
              <a:t>In </a:t>
            </a:r>
            <a:r>
              <a:rPr lang="it-IT" altLang="it-IT" i="0" dirty="0" err="1"/>
              <a:t>previous</a:t>
            </a:r>
            <a:r>
              <a:rPr lang="it-IT" altLang="it-IT" i="0" dirty="0"/>
              <a:t> Transformer-</a:t>
            </a:r>
            <a:r>
              <a:rPr lang="it-IT" altLang="it-IT" i="0" dirty="0" err="1"/>
              <a:t>based</a:t>
            </a:r>
            <a:r>
              <a:rPr lang="it-IT" altLang="it-IT" i="0" dirty="0"/>
              <a:t> model the tokens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0" dirty="0" err="1"/>
              <a:t>many</a:t>
            </a:r>
            <a:r>
              <a:rPr lang="it-IT" altLang="it-IT" i="0" dirty="0"/>
              <a:t> vision </a:t>
            </a:r>
            <a:r>
              <a:rPr lang="it-IT" altLang="it-IT" i="0" dirty="0" err="1"/>
              <a:t>applications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necessary</a:t>
            </a:r>
            <a:r>
              <a:rPr lang="it-IT" altLang="it-IT" i="0" dirty="0"/>
              <a:t>: for a task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dense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,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shift </a:t>
            </a:r>
            <a:r>
              <a:rPr lang="it-IT" altLang="it-IT" i="0" dirty="0"/>
              <a:t>of the </a:t>
            </a:r>
            <a:r>
              <a:rPr lang="it-IT" altLang="it-IT" i="0" dirty="0" err="1"/>
              <a:t>partition</a:t>
            </a:r>
            <a:r>
              <a:rPr lang="it-IT" altLang="it-IT" i="0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consecutive SA </a:t>
            </a:r>
            <a:r>
              <a:rPr lang="it-IT" altLang="it-IT" i="0" dirty="0" err="1"/>
              <a:t>layers</a:t>
            </a:r>
            <a:r>
              <a:rPr lang="it-IT" altLang="it-IT" i="0" dirty="0"/>
              <a:t>: the shifted windows bridge the windows of the </a:t>
            </a:r>
            <a:r>
              <a:rPr lang="it-IT" altLang="it-IT" i="0" dirty="0" err="1"/>
              <a:t>preceding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i="0" dirty="0" err="1"/>
              <a:t>enhance</a:t>
            </a:r>
            <a:r>
              <a:rPr lang="it-IT" altLang="it-IT" i="0" dirty="0"/>
              <a:t>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power.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</a:t>
            </a:r>
            <a:r>
              <a:rPr lang="it-IT" altLang="it-IT" dirty="0" err="1"/>
              <a:t>as</a:t>
            </a:r>
            <a:r>
              <a:rPr lang="it-IT" altLang="it-IT" dirty="0"/>
              <a:t>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«U-</a:t>
            </a:r>
            <a:r>
              <a:rPr lang="it-IT" altLang="it-IT" dirty="0" err="1"/>
              <a:t>shaped</a:t>
            </a:r>
            <a:r>
              <a:rPr lang="it-IT" altLang="it-IT" dirty="0"/>
              <a:t>» network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benchmark on </a:t>
            </a:r>
            <a:r>
              <a:rPr lang="it-IT" altLang="it-IT" dirty="0" err="1"/>
              <a:t>different</a:t>
            </a:r>
            <a:r>
              <a:rPr lang="it-IT" altLang="it-IT" dirty="0"/>
              <a:t> 2D and 3D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But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also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limited </a:t>
            </a:r>
            <a:r>
              <a:rPr lang="it-IT" altLang="it-IT" i="1" dirty="0"/>
              <a:t>kernel size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1" dirty="0" err="1"/>
              <a:t>modeling</a:t>
            </a:r>
            <a:r>
              <a:rPr lang="it-IT" altLang="it-IT" i="0" dirty="0"/>
              <a:t> </a:t>
            </a:r>
            <a:r>
              <a:rPr lang="it-IT" altLang="it-IT" i="1" dirty="0"/>
              <a:t>long-range information </a:t>
            </a:r>
            <a:r>
              <a:rPr lang="it-IT" altLang="it-IT" i="0" dirty="0"/>
              <a:t>in a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long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and </a:t>
            </a:r>
            <a:r>
              <a:rPr lang="it-IT" altLang="it-IT" i="0" dirty="0" err="1"/>
              <a:t>this</a:t>
            </a:r>
            <a:r>
              <a:rPr lang="it-IT" altLang="it-IT" i="0" dirty="0"/>
              <a:t> can lead to </a:t>
            </a:r>
            <a:r>
              <a:rPr lang="it-IT" altLang="it-IT" i="0" dirty="0" err="1"/>
              <a:t>deficiensies</a:t>
            </a:r>
            <a:r>
              <a:rPr lang="it-IT" altLang="it-IT" i="0" dirty="0"/>
              <a:t> in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</a:t>
            </a:r>
            <a:r>
              <a:rPr lang="it-IT" altLang="it-IT" i="0" dirty="0" err="1"/>
              <a:t>tumors</a:t>
            </a:r>
            <a:r>
              <a:rPr lang="it-IT" altLang="it-IT" i="0" dirty="0"/>
              <a:t> with </a:t>
            </a:r>
            <a:r>
              <a:rPr lang="it-IT" altLang="it-IT" i="0" dirty="0" err="1"/>
              <a:t>variable</a:t>
            </a:r>
            <a:r>
              <a:rPr lang="it-IT" altLang="it-IT" i="0" dirty="0"/>
              <a:t> sizes.</a:t>
            </a: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transformer models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demonstrated</a:t>
            </a:r>
            <a:r>
              <a:rPr lang="it-IT" altLang="it-IT" dirty="0"/>
              <a:t> </a:t>
            </a:r>
            <a:r>
              <a:rPr lang="it-IT" altLang="it-IT" dirty="0" err="1"/>
              <a:t>excellent</a:t>
            </a:r>
            <a:r>
              <a:rPr lang="it-IT" altLang="it-IT" dirty="0"/>
              <a:t> capabilities in </a:t>
            </a:r>
            <a:r>
              <a:rPr lang="it-IT" altLang="it-IT" dirty="0" err="1"/>
              <a:t>capturing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long-range information in multiple domain, CV </a:t>
            </a:r>
            <a:r>
              <a:rPr lang="it-IT" altLang="it-IT" dirty="0" err="1"/>
              <a:t>included</a:t>
            </a:r>
            <a:r>
              <a:rPr lang="it-IT" altLang="it-IT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task of 3D  brain </a:t>
            </a:r>
            <a:r>
              <a:rPr lang="it-IT" altLang="it-IT" dirty="0" err="1"/>
              <a:t>tumor</a:t>
            </a:r>
            <a:r>
              <a:rPr lang="it-IT" altLang="it-IT" dirty="0"/>
              <a:t> semantic </a:t>
            </a:r>
            <a:r>
              <a:rPr lang="it-IT" altLang="it-IT" dirty="0" err="1"/>
              <a:t>segmention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reformulated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a </a:t>
            </a:r>
            <a:r>
              <a:rPr lang="it-IT" altLang="it-IT" dirty="0" err="1"/>
              <a:t>sequence</a:t>
            </a:r>
            <a:r>
              <a:rPr lang="it-IT" altLang="it-IT" dirty="0"/>
              <a:t> to </a:t>
            </a:r>
            <a:r>
              <a:rPr lang="it-IT" altLang="it-IT" dirty="0" err="1"/>
              <a:t>sequence</a:t>
            </a:r>
            <a:r>
              <a:rPr lang="it-IT" altLang="it-IT" dirty="0"/>
              <a:t> </a:t>
            </a:r>
            <a:r>
              <a:rPr lang="it-IT" altLang="it-IT" dirty="0" err="1"/>
              <a:t>prediction</a:t>
            </a:r>
            <a:r>
              <a:rPr lang="it-IT" altLang="it-IT" dirty="0"/>
              <a:t> problem </a:t>
            </a:r>
            <a:r>
              <a:rPr lang="it-IT" altLang="it-IT" dirty="0" err="1"/>
              <a:t>wherein</a:t>
            </a:r>
            <a:r>
              <a:rPr lang="it-IT" altLang="it-IT" dirty="0"/>
              <a:t> multi-</a:t>
            </a:r>
            <a:r>
              <a:rPr lang="it-IT" altLang="it-IT" dirty="0" err="1"/>
              <a:t>modal</a:t>
            </a:r>
            <a:r>
              <a:rPr lang="it-IT" altLang="it-IT" dirty="0"/>
              <a:t> input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projected</a:t>
            </a:r>
            <a:r>
              <a:rPr lang="it-IT" altLang="it-IT" dirty="0"/>
              <a:t> </a:t>
            </a:r>
            <a:r>
              <a:rPr lang="it-IT" altLang="it-IT" dirty="0" err="1"/>
              <a:t>into</a:t>
            </a:r>
            <a:r>
              <a:rPr lang="it-IT" altLang="it-IT" dirty="0"/>
              <a:t> a 1D </a:t>
            </a:r>
            <a:r>
              <a:rPr lang="it-IT" altLang="it-IT" dirty="0" err="1"/>
              <a:t>sequence</a:t>
            </a:r>
            <a:r>
              <a:rPr lang="it-IT" altLang="it-IT" dirty="0"/>
              <a:t> of </a:t>
            </a:r>
            <a:r>
              <a:rPr lang="it-IT" altLang="it-IT" dirty="0" err="1"/>
              <a:t>embedding</a:t>
            </a:r>
            <a:r>
              <a:rPr lang="it-IT" altLang="it-IT" dirty="0"/>
              <a:t> and </a:t>
            </a:r>
            <a:r>
              <a:rPr lang="it-IT" altLang="it-IT" dirty="0" err="1"/>
              <a:t>fed</a:t>
            </a:r>
            <a:r>
              <a:rPr lang="it-IT" altLang="it-IT" dirty="0"/>
              <a:t> to a </a:t>
            </a:r>
            <a:r>
              <a:rPr lang="it-IT" altLang="it-IT" dirty="0" err="1"/>
              <a:t>hierarchical</a:t>
            </a:r>
            <a:r>
              <a:rPr lang="it-IT" altLang="it-IT" dirty="0"/>
              <a:t> </a:t>
            </a:r>
            <a:r>
              <a:rPr lang="it-IT" altLang="it-IT" dirty="0" err="1"/>
              <a:t>Swin</a:t>
            </a:r>
            <a:r>
              <a:rPr lang="it-IT" altLang="it-IT" dirty="0"/>
              <a:t> Transformer </a:t>
            </a:r>
            <a:r>
              <a:rPr lang="it-IT" altLang="it-IT" dirty="0" err="1"/>
              <a:t>as</a:t>
            </a:r>
            <a:r>
              <a:rPr lang="it-IT" altLang="it-IT" dirty="0"/>
              <a:t> the encoder.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encoder </a:t>
            </a:r>
            <a:r>
              <a:rPr lang="it-IT" altLang="it-IT" dirty="0" err="1"/>
              <a:t>extracts</a:t>
            </a:r>
            <a:r>
              <a:rPr lang="it-IT" altLang="it-IT" dirty="0"/>
              <a:t> features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five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resolutions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connected</a:t>
            </a:r>
            <a:r>
              <a:rPr lang="it-IT" altLang="it-IT" dirty="0"/>
              <a:t> to a FCNN-</a:t>
            </a:r>
            <a:r>
              <a:rPr lang="it-IT" altLang="it-IT" dirty="0" err="1"/>
              <a:t>based</a:t>
            </a:r>
            <a:r>
              <a:rPr lang="it-IT" altLang="it-IT" dirty="0"/>
              <a:t> decoder </a:t>
            </a:r>
            <a:r>
              <a:rPr lang="it-IT" altLang="it-IT" dirty="0" err="1"/>
              <a:t>at</a:t>
            </a:r>
            <a:r>
              <a:rPr lang="it-IT" altLang="it-IT" dirty="0"/>
              <a:t>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resolution</a:t>
            </a:r>
            <a:r>
              <a:rPr lang="it-IT" altLang="it-IT" dirty="0"/>
              <a:t> via skip connection.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in 2021 </a:t>
            </a:r>
            <a:r>
              <a:rPr lang="it-IT" altLang="it-IT" dirty="0" err="1"/>
              <a:t>BraTS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challenge, ranking </a:t>
            </a:r>
            <a:r>
              <a:rPr lang="it-IT" altLang="it-IT" dirty="0" err="1"/>
              <a:t>among</a:t>
            </a:r>
            <a:r>
              <a:rPr lang="it-IT" altLang="it-IT" dirty="0"/>
              <a:t> top-</a:t>
            </a:r>
            <a:r>
              <a:rPr lang="it-IT" altLang="it-IT" dirty="0" err="1"/>
              <a:t>performing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 in the </a:t>
            </a:r>
            <a:r>
              <a:rPr lang="it-IT" altLang="it-IT" dirty="0" err="1"/>
              <a:t>validation</a:t>
            </a:r>
            <a:r>
              <a:rPr lang="it-IT" altLang="it-IT" dirty="0"/>
              <a:t> </a:t>
            </a:r>
            <a:r>
              <a:rPr lang="it-IT" altLang="it-IT" dirty="0" err="1"/>
              <a:t>phase</a:t>
            </a:r>
            <a:r>
              <a:rPr lang="it-IT" alt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the model </a:t>
            </a:r>
            <a:r>
              <a:rPr lang="it-IT" altLang="it-IT" dirty="0" err="1"/>
              <a:t>that</a:t>
            </a:r>
            <a:r>
              <a:rPr lang="it-IT" altLang="it-IT" dirty="0"/>
              <a:t> I </a:t>
            </a:r>
            <a:r>
              <a:rPr lang="it-IT" altLang="it-IT" dirty="0" err="1"/>
              <a:t>renew</a:t>
            </a:r>
            <a:r>
              <a:rPr lang="it-IT" altLang="it-IT" dirty="0"/>
              <a:t> for the task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: in 2018 the Attention U-Net </a:t>
            </a:r>
            <a:r>
              <a:rPr lang="it-IT" altLang="it-IT" dirty="0" err="1"/>
              <a:t>was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r>
              <a:rPr lang="it-IT" altLang="it-IT" dirty="0"/>
              <a:t>  </a:t>
            </a:r>
            <a:r>
              <a:rPr lang="it-IT" altLang="it-IT" dirty="0" err="1"/>
              <a:t>as</a:t>
            </a:r>
            <a:r>
              <a:rPr lang="it-IT" altLang="it-IT" dirty="0"/>
              <a:t> a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for </a:t>
            </a:r>
            <a:r>
              <a:rPr lang="it-IT" altLang="it-IT" dirty="0" err="1"/>
              <a:t>medical</a:t>
            </a:r>
            <a:r>
              <a:rPr lang="it-IT" altLang="it-IT" dirty="0"/>
              <a:t> imaging </a:t>
            </a:r>
            <a:r>
              <a:rPr lang="it-IT" altLang="it-IT" dirty="0" err="1"/>
              <a:t>equipped</a:t>
            </a:r>
            <a:r>
              <a:rPr lang="it-IT" altLang="it-IT" dirty="0"/>
              <a:t> with a special </a:t>
            </a:r>
            <a:r>
              <a:rPr lang="it-IT" altLang="it-IT" dirty="0" err="1"/>
              <a:t>layer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automatically</a:t>
            </a:r>
            <a:r>
              <a:rPr lang="it-IT" altLang="it-IT" dirty="0"/>
              <a:t> </a:t>
            </a:r>
            <a:r>
              <a:rPr lang="it-IT" altLang="it-IT" dirty="0" err="1"/>
              <a:t>learns</a:t>
            </a:r>
            <a:r>
              <a:rPr lang="it-IT" altLang="it-IT" dirty="0"/>
              <a:t> to focus on target </a:t>
            </a:r>
            <a:r>
              <a:rPr lang="it-IT" altLang="it-IT" dirty="0" err="1"/>
              <a:t>structures</a:t>
            </a:r>
            <a:r>
              <a:rPr lang="it-IT" altLang="it-IT" dirty="0"/>
              <a:t> of </a:t>
            </a:r>
            <a:r>
              <a:rPr lang="it-IT" altLang="it-IT" dirty="0" err="1"/>
              <a:t>varying</a:t>
            </a:r>
            <a:r>
              <a:rPr lang="it-IT" altLang="it-IT" dirty="0"/>
              <a:t> </a:t>
            </a:r>
            <a:r>
              <a:rPr lang="it-IT" altLang="it-IT" dirty="0" err="1"/>
              <a:t>shapes</a:t>
            </a:r>
            <a:r>
              <a:rPr lang="it-IT" altLang="it-IT" dirty="0"/>
              <a:t> and sizes. </a:t>
            </a:r>
            <a:r>
              <a:rPr lang="it-IT" altLang="it-IT" dirty="0" err="1"/>
              <a:t>Tested</a:t>
            </a:r>
            <a:r>
              <a:rPr lang="it-IT" altLang="it-IT" dirty="0"/>
              <a:t> on CT </a:t>
            </a:r>
            <a:r>
              <a:rPr lang="it-IT" altLang="it-IT" dirty="0" err="1"/>
              <a:t>abdominal</a:t>
            </a:r>
            <a:r>
              <a:rPr lang="it-IT" altLang="it-IT" dirty="0"/>
              <a:t> datasets for </a:t>
            </a:r>
            <a:r>
              <a:rPr lang="it-IT" altLang="it-IT" dirty="0" err="1"/>
              <a:t>multiclass</a:t>
            </a:r>
            <a:r>
              <a:rPr lang="it-IT" altLang="it-IT" dirty="0"/>
              <a:t> image </a:t>
            </a:r>
            <a:r>
              <a:rPr lang="it-IT" altLang="it-IT" dirty="0" err="1"/>
              <a:t>segmentation</a:t>
            </a:r>
            <a:r>
              <a:rPr lang="it-IT" altLang="it-IT" dirty="0"/>
              <a:t>, the model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to </a:t>
            </a:r>
            <a:r>
              <a:rPr lang="it-IT" altLang="it-IT" dirty="0" err="1"/>
              <a:t>improve</a:t>
            </a:r>
            <a:r>
              <a:rPr lang="it-IT" altLang="it-IT" dirty="0"/>
              <a:t> the </a:t>
            </a:r>
            <a:r>
              <a:rPr lang="it-IT" altLang="it-IT" dirty="0" err="1"/>
              <a:t>prediction</a:t>
            </a:r>
            <a:r>
              <a:rPr lang="it-IT" altLang="it-IT" dirty="0"/>
              <a:t> performance </a:t>
            </a:r>
            <a:r>
              <a:rPr lang="it-IT" altLang="it-IT" dirty="0" err="1"/>
              <a:t>accross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datasets </a:t>
            </a:r>
            <a:r>
              <a:rPr lang="it-IT" altLang="it-IT" dirty="0" err="1"/>
              <a:t>while</a:t>
            </a:r>
            <a:r>
              <a:rPr lang="it-IT" altLang="it-IT" dirty="0"/>
              <a:t> </a:t>
            </a:r>
            <a:r>
              <a:rPr lang="it-IT" altLang="it-IT" dirty="0" err="1"/>
              <a:t>preserving</a:t>
            </a:r>
            <a:r>
              <a:rPr lang="it-IT" altLang="it-IT" dirty="0"/>
              <a:t> </a:t>
            </a:r>
            <a:r>
              <a:rPr lang="it-IT" altLang="it-IT" dirty="0" err="1"/>
              <a:t>computational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altLang="it-IT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dirty="0"/>
              <a:t>The </a:t>
            </a:r>
            <a:r>
              <a:rPr lang="it-IT" altLang="it-IT" i="1" dirty="0"/>
              <a:t>special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 err="1"/>
              <a:t>namely</a:t>
            </a:r>
            <a:r>
              <a:rPr lang="it-IT" altLang="it-IT" i="0" dirty="0"/>
              <a:t>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gate </a:t>
            </a:r>
            <a:r>
              <a:rPr lang="it-IT" altLang="it-IT" i="0" dirty="0"/>
              <a:t>(AG),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simple</a:t>
            </a:r>
            <a:r>
              <a:rPr lang="it-IT" altLang="it-IT" i="0" dirty="0"/>
              <a:t> </a:t>
            </a:r>
            <a:r>
              <a:rPr lang="it-IT" altLang="it-IT" i="0" dirty="0" err="1"/>
              <a:t>yet</a:t>
            </a:r>
            <a:r>
              <a:rPr lang="it-IT" altLang="it-IT" i="0" dirty="0"/>
              <a:t> effective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allowed</a:t>
            </a:r>
            <a:r>
              <a:rPr lang="it-IT" altLang="it-IT" i="0" dirty="0"/>
              <a:t> CNN models to be </a:t>
            </a:r>
            <a:r>
              <a:rPr lang="it-IT" altLang="it-IT" i="0" dirty="0" err="1"/>
              <a:t>trained</a:t>
            </a:r>
            <a:r>
              <a:rPr lang="it-IT" altLang="it-IT" i="0" dirty="0"/>
              <a:t> from scratch in a standard way,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the </a:t>
            </a:r>
            <a:r>
              <a:rPr lang="it-IT" altLang="it-IT" i="0" dirty="0" err="1"/>
              <a:t>advantage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AG </a:t>
            </a:r>
            <a:r>
              <a:rPr lang="it-IT" altLang="it-IT" i="0" dirty="0" err="1"/>
              <a:t>automatically</a:t>
            </a:r>
            <a:r>
              <a:rPr lang="it-IT" altLang="it-IT" i="0" dirty="0"/>
              <a:t> </a:t>
            </a:r>
            <a:r>
              <a:rPr lang="it-IT" altLang="it-IT" i="0" dirty="0" err="1"/>
              <a:t>learn</a:t>
            </a:r>
            <a:r>
              <a:rPr lang="it-IT" altLang="it-IT" i="0" dirty="0"/>
              <a:t> to focus on target </a:t>
            </a:r>
            <a:r>
              <a:rPr lang="it-IT" altLang="it-IT" i="0" dirty="0" err="1"/>
              <a:t>structures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supervision</a:t>
            </a:r>
            <a:r>
              <a:rPr lang="it-IT" altLang="it-IT" i="0" dirty="0"/>
              <a:t>. At test time, AG generate soft </a:t>
            </a:r>
            <a:r>
              <a:rPr lang="it-IT" altLang="it-IT" i="0" dirty="0" err="1"/>
              <a:t>region</a:t>
            </a:r>
            <a:r>
              <a:rPr lang="it-IT" altLang="it-IT" i="0" dirty="0"/>
              <a:t> </a:t>
            </a:r>
            <a:r>
              <a:rPr lang="it-IT" altLang="it-IT" i="0" dirty="0" err="1"/>
              <a:t>proposals</a:t>
            </a:r>
            <a:r>
              <a:rPr lang="it-IT" altLang="it-IT" i="0" dirty="0"/>
              <a:t> </a:t>
            </a:r>
            <a:r>
              <a:rPr lang="it-IT" altLang="it-IT" i="0" dirty="0" err="1"/>
              <a:t>implicitly</a:t>
            </a:r>
            <a:r>
              <a:rPr lang="it-IT" altLang="it-IT" i="0" dirty="0"/>
              <a:t> on-the-</a:t>
            </a:r>
            <a:r>
              <a:rPr lang="it-IT" altLang="it-IT" i="0" dirty="0" err="1"/>
              <a:t>fly</a:t>
            </a:r>
            <a:r>
              <a:rPr lang="it-IT" altLang="it-IT" i="0" dirty="0"/>
              <a:t> and highlights </a:t>
            </a:r>
            <a:r>
              <a:rPr lang="it-IT" altLang="it-IT" i="0" dirty="0" err="1"/>
              <a:t>salient</a:t>
            </a:r>
            <a:r>
              <a:rPr lang="it-IT" altLang="it-IT" i="0" dirty="0"/>
              <a:t> features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 err="1"/>
              <a:t>AGs</a:t>
            </a:r>
            <a:r>
              <a:rPr lang="it-IT" altLang="it-IT" i="0" dirty="0"/>
              <a:t> filter the features </a:t>
            </a:r>
            <a:r>
              <a:rPr lang="it-IT" altLang="it-IT" i="0" dirty="0" err="1"/>
              <a:t>propagated</a:t>
            </a:r>
            <a:r>
              <a:rPr lang="it-IT" altLang="it-IT" i="0" dirty="0"/>
              <a:t> </a:t>
            </a:r>
            <a:r>
              <a:rPr lang="it-IT" altLang="it-IT" i="0" dirty="0" err="1"/>
              <a:t>through</a:t>
            </a:r>
            <a:r>
              <a:rPr lang="it-IT" altLang="it-IT" i="0" dirty="0"/>
              <a:t> skip connections by use of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extracted</a:t>
            </a:r>
            <a:r>
              <a:rPr lang="it-IT" altLang="it-IT" i="0" dirty="0"/>
              <a:t> in  </a:t>
            </a:r>
            <a:r>
              <a:rPr lang="it-IT" altLang="it-IT" i="0" dirty="0" err="1"/>
              <a:t>coarser</a:t>
            </a:r>
            <a:r>
              <a:rPr lang="it-IT" altLang="it-IT" i="0" dirty="0"/>
              <a:t> </a:t>
            </a:r>
            <a:r>
              <a:rPr lang="it-IT" altLang="it-IT" i="0" dirty="0" err="1"/>
              <a:t>scales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a </a:t>
            </a:r>
            <a:r>
              <a:rPr lang="it-IT" altLang="it-IT" i="0" dirty="0" err="1"/>
              <a:t>grid-based</a:t>
            </a:r>
            <a:r>
              <a:rPr lang="it-IT" altLang="it-IT" i="0" dirty="0"/>
              <a:t> </a:t>
            </a:r>
            <a:r>
              <a:rPr lang="it-IT" altLang="it-IT" i="0" dirty="0" err="1"/>
              <a:t>gating</a:t>
            </a:r>
            <a:r>
              <a:rPr lang="it-IT" altLang="it-IT" i="0" dirty="0"/>
              <a:t> </a:t>
            </a:r>
            <a:r>
              <a:rPr lang="it-IT" altLang="it-IT" i="0" dirty="0" err="1"/>
              <a:t>allows</a:t>
            </a:r>
            <a:r>
              <a:rPr lang="it-IT" altLang="it-IT" i="0" dirty="0"/>
              <a:t>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to be more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to local </a:t>
            </a:r>
            <a:r>
              <a:rPr lang="it-IT" altLang="it-IT" i="0" dirty="0" err="1"/>
              <a:t>regions</a:t>
            </a:r>
            <a:r>
              <a:rPr lang="it-IT" altLang="it-IT" i="0" dirty="0"/>
              <a:t>..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1" dirty="0"/>
              <a:t>Input features</a:t>
            </a:r>
            <a:r>
              <a:rPr lang="it-IT" altLang="it-IT" i="0" dirty="0"/>
              <a:t> (</a:t>
            </a:r>
            <a:r>
              <a:rPr lang="it-IT" altLang="it-IT" i="1" dirty="0"/>
              <a:t>x</a:t>
            </a:r>
            <a:r>
              <a:rPr lang="it-IT" altLang="it-IT" i="1" baseline="30000" dirty="0"/>
              <a:t>l</a:t>
            </a:r>
            <a:r>
              <a:rPr lang="it-IT" altLang="it-IT" i="0" dirty="0"/>
              <a:t>) coming form a </a:t>
            </a:r>
            <a:r>
              <a:rPr lang="it-IT" altLang="it-IT" i="0" dirty="0" err="1"/>
              <a:t>residual</a:t>
            </a:r>
            <a:r>
              <a:rPr lang="it-IT" altLang="it-IT" i="0" dirty="0"/>
              <a:t> connection are </a:t>
            </a:r>
            <a:r>
              <a:rPr lang="it-IT" altLang="it-IT" i="0" dirty="0" err="1"/>
              <a:t>scaled</a:t>
            </a:r>
            <a:r>
              <a:rPr lang="it-IT" altLang="it-IT" i="0" dirty="0"/>
              <a:t> with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coefficients</a:t>
            </a:r>
            <a:r>
              <a:rPr lang="it-IT" altLang="it-IT" i="0" dirty="0"/>
              <a:t> (</a:t>
            </a:r>
            <a:r>
              <a:rPr lang="it-IT" altLang="it-IT" i="1" dirty="0"/>
              <a:t>a</a:t>
            </a:r>
            <a:r>
              <a:rPr lang="it-IT" altLang="it-IT" i="0" dirty="0"/>
              <a:t>)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in the AG.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These</a:t>
            </a:r>
            <a:r>
              <a:rPr lang="it-IT" altLang="it-IT" i="0" dirty="0"/>
              <a:t>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combination</a:t>
            </a:r>
            <a:r>
              <a:rPr lang="it-IT" altLang="it-IT" i="0" dirty="0"/>
              <a:t> of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1" dirty="0"/>
              <a:t>input features </a:t>
            </a:r>
            <a:r>
              <a:rPr lang="it-IT" altLang="it-IT" i="0" dirty="0"/>
              <a:t>and the </a:t>
            </a:r>
            <a:r>
              <a:rPr lang="it-IT" altLang="it-IT" i="0" dirty="0" err="1"/>
              <a:t>contextual</a:t>
            </a:r>
            <a:r>
              <a:rPr lang="it-IT" altLang="it-IT" i="0" dirty="0"/>
              <a:t> information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by the </a:t>
            </a:r>
            <a:r>
              <a:rPr lang="it-IT" altLang="it-IT" i="1" dirty="0" err="1"/>
              <a:t>gating</a:t>
            </a:r>
            <a:r>
              <a:rPr lang="it-IT" altLang="it-IT" i="1" dirty="0"/>
              <a:t> signal </a:t>
            </a:r>
            <a:r>
              <a:rPr lang="it-IT" altLang="it-IT" i="0" dirty="0"/>
              <a:t>(</a:t>
            </a:r>
            <a:r>
              <a:rPr lang="it-IT" altLang="it-IT" i="1" dirty="0"/>
              <a:t>g</a:t>
            </a:r>
            <a:r>
              <a:rPr lang="it-IT" altLang="it-IT" i="0" dirty="0"/>
              <a:t>)</a:t>
            </a:r>
            <a:r>
              <a:rPr lang="it-IT" altLang="it-IT" i="1" dirty="0"/>
              <a:t> </a:t>
            </a:r>
            <a:r>
              <a:rPr lang="it-IT" altLang="it-IT" i="0" dirty="0" err="1"/>
              <a:t>collected</a:t>
            </a:r>
            <a:r>
              <a:rPr lang="it-IT" altLang="it-IT" i="0" dirty="0"/>
              <a:t> from </a:t>
            </a:r>
            <a:r>
              <a:rPr lang="it-IT" altLang="it-IT" i="0" dirty="0" err="1"/>
              <a:t>coarser</a:t>
            </a:r>
            <a:r>
              <a:rPr lang="it-IT" altLang="it-IT" i="0" dirty="0"/>
              <a:t> scale.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Before</a:t>
            </a:r>
            <a:r>
              <a:rPr lang="it-IT" altLang="it-IT" i="0" dirty="0"/>
              <a:t> the scaling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, a </a:t>
            </a:r>
            <a:r>
              <a:rPr lang="it-IT" altLang="it-IT" i="1" dirty="0" err="1"/>
              <a:t>trilinear</a:t>
            </a:r>
            <a:r>
              <a:rPr lang="it-IT" altLang="it-IT" i="1" dirty="0"/>
              <a:t> </a:t>
            </a:r>
            <a:r>
              <a:rPr lang="it-IT" altLang="it-IT" i="1" dirty="0" err="1"/>
              <a:t>interpolation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applied</a:t>
            </a:r>
            <a:r>
              <a:rPr lang="it-IT" altLang="it-IT" i="0" dirty="0"/>
              <a:t> to </a:t>
            </a:r>
            <a:r>
              <a:rPr lang="it-IT" altLang="it-IT" i="0" dirty="0" err="1"/>
              <a:t>align</a:t>
            </a:r>
            <a:r>
              <a:rPr lang="it-IT" altLang="it-IT" i="0" dirty="0"/>
              <a:t>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coefficients</a:t>
            </a:r>
            <a:r>
              <a:rPr lang="it-IT" altLang="it-IT" i="1" dirty="0"/>
              <a:t> </a:t>
            </a:r>
            <a:r>
              <a:rPr lang="it-IT" altLang="it-IT" i="0" dirty="0"/>
              <a:t>to the </a:t>
            </a:r>
            <a:r>
              <a:rPr lang="it-IT" altLang="it-IT" i="1" dirty="0"/>
              <a:t>input features.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In standard CNN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the feature-</a:t>
            </a:r>
            <a:r>
              <a:rPr lang="it-IT" altLang="it-IT" i="0" dirty="0" err="1"/>
              <a:t>map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gradually</a:t>
            </a:r>
            <a:r>
              <a:rPr lang="it-IT" altLang="it-IT" i="0" dirty="0"/>
              <a:t> </a:t>
            </a:r>
            <a:r>
              <a:rPr lang="it-IT" altLang="it-IT" i="0" dirty="0" err="1"/>
              <a:t>downsampled</a:t>
            </a:r>
            <a:r>
              <a:rPr lang="it-IT" altLang="it-IT" i="0" dirty="0"/>
              <a:t> to </a:t>
            </a:r>
            <a:r>
              <a:rPr lang="it-IT" altLang="it-IT" i="0" dirty="0" err="1"/>
              <a:t>capture</a:t>
            </a:r>
            <a:r>
              <a:rPr lang="it-IT" altLang="it-IT" i="0" dirty="0"/>
              <a:t> </a:t>
            </a:r>
            <a:r>
              <a:rPr lang="it-IT" altLang="it-IT" i="0" dirty="0" err="1"/>
              <a:t>sufficiently</a:t>
            </a:r>
            <a:r>
              <a:rPr lang="it-IT" altLang="it-IT" i="0" dirty="0"/>
              <a:t> large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contextual</a:t>
            </a:r>
            <a:r>
              <a:rPr lang="it-IT" altLang="it-IT" i="1" dirty="0"/>
              <a:t> information </a:t>
            </a:r>
            <a:r>
              <a:rPr lang="it-IT" altLang="it-IT" i="0" dirty="0"/>
              <a:t>(</a:t>
            </a:r>
            <a:r>
              <a:rPr lang="it-IT" altLang="it-IT" i="0" dirty="0" err="1"/>
              <a:t>namely</a:t>
            </a:r>
            <a:r>
              <a:rPr lang="it-IT" altLang="it-IT" i="0" dirty="0"/>
              <a:t>, location and </a:t>
            </a:r>
            <a:r>
              <a:rPr lang="it-IT" altLang="it-IT" i="0" dirty="0" err="1"/>
              <a:t>relationship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tissues</a:t>
            </a:r>
            <a:r>
              <a:rPr lang="it-IT" altLang="it-IT" i="0" dirty="0"/>
              <a:t>)</a:t>
            </a:r>
            <a:r>
              <a:rPr lang="it-IT" altLang="it-IT" i="1" dirty="0"/>
              <a:t>, </a:t>
            </a:r>
            <a:r>
              <a:rPr lang="it-IT" altLang="it-IT" i="0" dirty="0" err="1"/>
              <a:t>modeled</a:t>
            </a:r>
            <a:r>
              <a:rPr lang="it-IT" altLang="it-IT" i="0" dirty="0"/>
              <a:t> by features on the </a:t>
            </a:r>
            <a:r>
              <a:rPr lang="it-IT" altLang="it-IT" i="0" dirty="0" err="1"/>
              <a:t>coarse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grid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. </a:t>
            </a:r>
            <a:r>
              <a:rPr lang="it-IT" altLang="it-IT" i="0" dirty="0" err="1"/>
              <a:t>Despite</a:t>
            </a:r>
            <a:r>
              <a:rPr lang="it-IT" altLang="it-IT" i="0" dirty="0"/>
              <a:t> the </a:t>
            </a:r>
            <a:r>
              <a:rPr lang="it-IT" altLang="it-IT" i="0" dirty="0" err="1"/>
              <a:t>difficulty</a:t>
            </a:r>
            <a:r>
              <a:rPr lang="it-IT" altLang="it-IT" i="0" dirty="0"/>
              <a:t> of </a:t>
            </a:r>
            <a:r>
              <a:rPr lang="it-IT" altLang="it-IT" i="0" dirty="0" err="1"/>
              <a:t>reducing</a:t>
            </a:r>
            <a:r>
              <a:rPr lang="it-IT" altLang="it-IT" i="0" dirty="0"/>
              <a:t> false-positive </a:t>
            </a:r>
            <a:r>
              <a:rPr lang="it-IT" altLang="it-IT" i="0" dirty="0" err="1"/>
              <a:t>predictions</a:t>
            </a:r>
            <a:r>
              <a:rPr lang="it-IT" altLang="it-IT" i="0" dirty="0"/>
              <a:t> for small objects </a:t>
            </a:r>
            <a:r>
              <a:rPr lang="it-IT" altLang="it-IT" i="0" dirty="0" err="1"/>
              <a:t>that</a:t>
            </a:r>
            <a:r>
              <a:rPr lang="it-IT" altLang="it-IT" i="0" dirty="0"/>
              <a:t> show large </a:t>
            </a:r>
            <a:r>
              <a:rPr lang="it-IT" altLang="it-IT" i="0" dirty="0" err="1"/>
              <a:t>shape</a:t>
            </a:r>
            <a:r>
              <a:rPr lang="it-IT" altLang="it-IT" i="0" dirty="0"/>
              <a:t> </a:t>
            </a:r>
            <a:r>
              <a:rPr lang="it-IT" altLang="it-IT" i="0" dirty="0" err="1"/>
              <a:t>variability</a:t>
            </a:r>
            <a:r>
              <a:rPr lang="it-IT" altLang="it-IT" i="0" dirty="0"/>
              <a:t>, </a:t>
            </a:r>
            <a:r>
              <a:rPr lang="it-IT" altLang="it-IT" i="0" dirty="0" err="1"/>
              <a:t>AGs</a:t>
            </a:r>
            <a:r>
              <a:rPr lang="it-IT" altLang="it-IT" i="0" dirty="0"/>
              <a:t> </a:t>
            </a:r>
            <a:r>
              <a:rPr lang="it-IT" altLang="it-IT" i="0" dirty="0" err="1"/>
              <a:t>achived</a:t>
            </a:r>
            <a:r>
              <a:rPr lang="it-IT" altLang="it-IT" i="0" dirty="0"/>
              <a:t> good </a:t>
            </a:r>
            <a:r>
              <a:rPr lang="it-IT" altLang="it-IT" i="0" dirty="0" err="1"/>
              <a:t>results</a:t>
            </a:r>
            <a:r>
              <a:rPr lang="it-IT" altLang="it-IT" i="0" dirty="0"/>
              <a:t> </a:t>
            </a:r>
            <a:r>
              <a:rPr lang="it-IT" altLang="it-IT" i="0" dirty="0" err="1"/>
              <a:t>without</a:t>
            </a:r>
            <a:r>
              <a:rPr lang="it-IT" altLang="it-IT" i="0" dirty="0"/>
              <a:t> </a:t>
            </a:r>
            <a:r>
              <a:rPr lang="it-IT" altLang="it-IT" i="0" dirty="0" err="1"/>
              <a:t>relying</a:t>
            </a:r>
            <a:r>
              <a:rPr lang="it-IT" altLang="it-IT" i="0" dirty="0"/>
              <a:t> on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preciding</a:t>
            </a:r>
            <a:r>
              <a:rPr lang="it-IT" altLang="it-IT" i="0" dirty="0"/>
              <a:t> </a:t>
            </a:r>
            <a:r>
              <a:rPr lang="it-IT" altLang="it-IT" i="0" dirty="0" err="1"/>
              <a:t>object</a:t>
            </a:r>
            <a:r>
              <a:rPr lang="it-IT" altLang="it-IT" i="0" dirty="0"/>
              <a:t>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models to </a:t>
            </a:r>
            <a:r>
              <a:rPr lang="it-IT" altLang="it-IT" i="0" dirty="0" err="1"/>
              <a:t>simplify</a:t>
            </a:r>
            <a:r>
              <a:rPr lang="it-IT" altLang="it-IT" i="0" dirty="0"/>
              <a:t> the task </a:t>
            </a:r>
            <a:r>
              <a:rPr lang="it-IT" altLang="it-IT" i="0" dirty="0" err="1"/>
              <a:t>into</a:t>
            </a:r>
            <a:r>
              <a:rPr lang="it-IT" altLang="it-IT" i="0" dirty="0"/>
              <a:t> separate </a:t>
            </a:r>
            <a:r>
              <a:rPr lang="it-IT" altLang="it-IT" i="0" dirty="0" err="1"/>
              <a:t>localisation</a:t>
            </a:r>
            <a:r>
              <a:rPr lang="it-IT" altLang="it-IT" i="0" dirty="0"/>
              <a:t> and </a:t>
            </a:r>
            <a:r>
              <a:rPr lang="it-IT" altLang="it-IT" i="0" dirty="0" err="1"/>
              <a:t>subsequent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Once </a:t>
            </a:r>
            <a:r>
              <a:rPr lang="it-IT" altLang="it-IT" i="0" dirty="0" err="1"/>
              <a:t>activated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sigmoid</a:t>
            </a:r>
            <a:r>
              <a:rPr lang="it-IT" altLang="it-IT" i="0" dirty="0"/>
              <a:t>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coeffcients</a:t>
            </a:r>
            <a:r>
              <a:rPr lang="it-IT" altLang="it-IT" i="1" dirty="0"/>
              <a:t> a \in </a:t>
            </a:r>
            <a:r>
              <a:rPr lang="it-IT" altLang="it-IT" i="0" dirty="0"/>
              <a:t>[0, 1] </a:t>
            </a:r>
            <a:r>
              <a:rPr lang="it-IT" altLang="it-IT" i="0" dirty="0" err="1"/>
              <a:t>progressively</a:t>
            </a:r>
            <a:r>
              <a:rPr lang="it-IT" altLang="it-IT" i="0" dirty="0"/>
              <a:t> </a:t>
            </a:r>
            <a:r>
              <a:rPr lang="it-IT" altLang="it-IT" i="0" dirty="0" err="1"/>
              <a:t>suppress</a:t>
            </a:r>
            <a:r>
              <a:rPr lang="it-IT" altLang="it-IT" i="0" dirty="0"/>
              <a:t> feature </a:t>
            </a:r>
            <a:r>
              <a:rPr lang="it-IT" altLang="it-IT" i="0" dirty="0" err="1"/>
              <a:t>responses</a:t>
            </a:r>
            <a:r>
              <a:rPr lang="it-IT" altLang="it-IT" i="0" dirty="0"/>
              <a:t> in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background </a:t>
            </a:r>
            <a:r>
              <a:rPr lang="it-IT" altLang="it-IT" i="0" dirty="0" err="1"/>
              <a:t>regions</a:t>
            </a:r>
            <a:r>
              <a:rPr lang="it-IT" altLang="it-IT" i="0" dirty="0"/>
              <a:t>, </a:t>
            </a:r>
            <a:r>
              <a:rPr lang="it-IT" altLang="it-IT" i="0" dirty="0" err="1"/>
              <a:t>preserving</a:t>
            </a:r>
            <a:r>
              <a:rPr lang="it-IT" altLang="it-IT" i="0" dirty="0"/>
              <a:t> </a:t>
            </a:r>
            <a:r>
              <a:rPr lang="it-IT" altLang="it-IT" i="0" dirty="0" err="1"/>
              <a:t>only</a:t>
            </a:r>
            <a:r>
              <a:rPr lang="it-IT" altLang="it-IT" i="0" dirty="0"/>
              <a:t> the </a:t>
            </a:r>
            <a:r>
              <a:rPr lang="it-IT" altLang="it-IT" i="0" dirty="0" err="1"/>
              <a:t>activations</a:t>
            </a:r>
            <a:r>
              <a:rPr lang="it-IT" altLang="it-IT" i="0" dirty="0"/>
              <a:t>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to the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task.  </a:t>
            </a:r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Despite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</a:t>
            </a:r>
            <a:r>
              <a:rPr lang="it-IT" altLang="it-IT" dirty="0" err="1"/>
              <a:t>prov</a:t>
            </a:r>
            <a:r>
              <a:rPr lang="it-IT" altLang="it-IT" dirty="0"/>
              <a:t>, en to be a </a:t>
            </a:r>
            <a:r>
              <a:rPr lang="it-IT" altLang="it-IT" dirty="0" err="1"/>
              <a:t>powerful</a:t>
            </a:r>
            <a:r>
              <a:rPr lang="it-IT" altLang="it-IT" dirty="0"/>
              <a:t> model on </a:t>
            </a:r>
            <a:r>
              <a:rPr lang="it-IT" altLang="it-IT" dirty="0" err="1"/>
              <a:t>multi-organ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,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performed</a:t>
            </a:r>
            <a:r>
              <a:rPr lang="it-IT" altLang="it-IT" dirty="0"/>
              <a:t> </a:t>
            </a:r>
            <a:r>
              <a:rPr lang="it-IT" altLang="it-IT" dirty="0" err="1"/>
              <a:t>poorly</a:t>
            </a:r>
            <a:r>
              <a:rPr lang="it-IT" altLang="it-IT" dirty="0"/>
              <a:t> once </a:t>
            </a:r>
            <a:r>
              <a:rPr lang="it-IT" altLang="it-IT" dirty="0" err="1"/>
              <a:t>tested</a:t>
            </a:r>
            <a:r>
              <a:rPr lang="it-IT" altLang="it-IT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as</a:t>
            </a:r>
            <a:r>
              <a:rPr lang="it-IT" altLang="it-IT" i="1" dirty="0"/>
              <a:t> </a:t>
            </a:r>
            <a:r>
              <a:rPr lang="it-IT" altLang="it-IT" i="1" dirty="0" err="1"/>
              <a:t>it</a:t>
            </a:r>
            <a:r>
              <a:rPr lang="it-IT" altLang="it-IT" i="1" dirty="0"/>
              <a:t> </a:t>
            </a:r>
            <a:r>
              <a:rPr lang="it-IT" altLang="it-IT" i="1" dirty="0" err="1"/>
              <a:t>is</a:t>
            </a:r>
            <a:r>
              <a:rPr lang="it-IT" altLang="it-IT" i="1" dirty="0"/>
              <a:t>» , </a:t>
            </a:r>
            <a:r>
              <a:rPr lang="it-IT" altLang="it-IT" i="0" dirty="0"/>
              <a:t>no </a:t>
            </a:r>
            <a:r>
              <a:rPr lang="it-IT" altLang="it-IT" i="0" dirty="0" err="1"/>
              <a:t>matter</a:t>
            </a:r>
            <a:r>
              <a:rPr lang="it-IT" altLang="it-IT" i="0" dirty="0"/>
              <a:t> if I </a:t>
            </a:r>
            <a:r>
              <a:rPr lang="it-IT" altLang="it-IT" i="0" dirty="0" err="1"/>
              <a:t>trained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(</a:t>
            </a:r>
            <a:r>
              <a:rPr lang="it-IT" altLang="it-IT" i="0" dirty="0" err="1"/>
              <a:t>found</a:t>
            </a:r>
            <a:r>
              <a:rPr lang="it-IT" altLang="it-IT" i="0" dirty="0"/>
              <a:t> on the GitHub page of the </a:t>
            </a:r>
            <a:r>
              <a:rPr lang="it-IT" altLang="it-IT" i="0" dirty="0" err="1"/>
              <a:t>authors</a:t>
            </a:r>
            <a:r>
              <a:rPr lang="it-IT" altLang="it-IT" i="0" dirty="0"/>
              <a:t>) or the one </a:t>
            </a:r>
            <a:r>
              <a:rPr lang="it-IT" altLang="it-IT" i="0" dirty="0" err="1"/>
              <a:t>provided</a:t>
            </a:r>
            <a:r>
              <a:rPr lang="it-IT" altLang="it-IT" i="0" dirty="0"/>
              <a:t> in the </a:t>
            </a:r>
            <a:r>
              <a:rPr lang="it-IT" altLang="it-IT" i="1" dirty="0" err="1"/>
              <a:t>Medical</a:t>
            </a:r>
            <a:r>
              <a:rPr lang="it-IT" altLang="it-IT" i="1" dirty="0"/>
              <a:t> Framework </a:t>
            </a:r>
            <a:r>
              <a:rPr lang="it-IT" altLang="it-IT" i="0" dirty="0"/>
              <a:t>I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</a:t>
            </a:r>
            <a:r>
              <a:rPr lang="it-IT" altLang="it-IT" i="0" dirty="0" err="1"/>
              <a:t>my</a:t>
            </a:r>
            <a:r>
              <a:rPr lang="it-IT" altLang="it-IT" i="0" dirty="0"/>
              <a:t> </a:t>
            </a:r>
            <a:r>
              <a:rPr lang="it-IT" altLang="it-IT" i="0" dirty="0" err="1"/>
              <a:t>experiments</a:t>
            </a:r>
            <a:r>
              <a:rPr lang="it-IT" altLang="it-IT" i="0" dirty="0"/>
              <a:t>. </a:t>
            </a:r>
          </a:p>
          <a:p>
            <a:pPr eaLnBrk="1" hangingPunct="1"/>
            <a:r>
              <a:rPr lang="it-IT" altLang="it-IT" i="0" dirty="0"/>
              <a:t>After a </a:t>
            </a:r>
            <a:r>
              <a:rPr lang="it-IT" altLang="it-IT" i="0" dirty="0" err="1"/>
              <a:t>careful</a:t>
            </a:r>
            <a:r>
              <a:rPr lang="it-IT" altLang="it-IT" i="0" dirty="0"/>
              <a:t> </a:t>
            </a:r>
            <a:r>
              <a:rPr lang="it-IT" altLang="it-IT" i="0" dirty="0" err="1"/>
              <a:t>examination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implementations</a:t>
            </a:r>
            <a:r>
              <a:rPr lang="it-IT" altLang="it-IT" i="0" dirty="0"/>
              <a:t> I </a:t>
            </a:r>
            <a:r>
              <a:rPr lang="it-IT" altLang="it-IT" i="0" dirty="0" err="1"/>
              <a:t>found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both</a:t>
            </a:r>
            <a:r>
              <a:rPr lang="it-IT" altLang="it-IT" i="0" dirty="0"/>
              <a:t> the </a:t>
            </a:r>
            <a:r>
              <a:rPr lang="it-IT" altLang="it-IT" i="0" dirty="0" err="1"/>
              <a:t>versions</a:t>
            </a:r>
            <a:r>
              <a:rPr lang="it-IT" altLang="it-IT" i="0" dirty="0"/>
              <a:t> </a:t>
            </a:r>
            <a:r>
              <a:rPr lang="it-IT" altLang="it-IT" i="0" dirty="0" err="1"/>
              <a:t>diverted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paper in some </a:t>
            </a:r>
            <a:r>
              <a:rPr lang="it-IT" altLang="it-IT" i="0" dirty="0" err="1"/>
              <a:t>aspects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/>
              <a:t>framework version </a:t>
            </a:r>
            <a:r>
              <a:rPr lang="it-IT" altLang="it-IT" i="0" dirty="0" err="1"/>
              <a:t>had</a:t>
            </a:r>
            <a:r>
              <a:rPr lang="it-IT" altLang="it-IT" i="0" dirty="0"/>
              <a:t> </a:t>
            </a:r>
            <a:r>
              <a:rPr lang="it-IT" altLang="it-IT" i="0" dirty="0" err="1"/>
              <a:t>removed</a:t>
            </a:r>
            <a:r>
              <a:rPr lang="it-IT" altLang="it-IT" i="0" dirty="0"/>
              <a:t>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implementation</a:t>
            </a:r>
            <a:r>
              <a:rPr lang="it-IT" altLang="it-IT" i="0" dirty="0"/>
              <a:t> made a </a:t>
            </a:r>
            <a:r>
              <a:rPr lang="it-IT" altLang="it-IT" i="0" dirty="0" err="1"/>
              <a:t>variation</a:t>
            </a:r>
            <a:r>
              <a:rPr lang="it-IT" altLang="it-IT" i="0" dirty="0"/>
              <a:t> on the </a:t>
            </a:r>
            <a:r>
              <a:rPr lang="it-IT" altLang="it-IT" i="1" dirty="0"/>
              <a:t>deep-</a:t>
            </a:r>
            <a:r>
              <a:rPr lang="it-IT" altLang="it-IT" i="1" dirty="0" err="1"/>
              <a:t>supervision</a:t>
            </a:r>
            <a:r>
              <a:rPr lang="it-IT" altLang="it-IT" i="1" dirty="0"/>
              <a:t> </a:t>
            </a:r>
            <a:r>
              <a:rPr lang="it-IT" altLang="it-IT" i="0" dirty="0"/>
              <a:t>heads: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computing </a:t>
            </a:r>
            <a:r>
              <a:rPr lang="it-IT" altLang="it-IT" i="0" dirty="0" err="1"/>
              <a:t>directly</a:t>
            </a:r>
            <a:r>
              <a:rPr lang="it-IT" altLang="it-IT" i="0" dirty="0"/>
              <a:t> the </a:t>
            </a:r>
            <a:r>
              <a:rPr lang="it-IT" altLang="it-IT" i="1" dirty="0" err="1"/>
              <a:t>companion</a:t>
            </a:r>
            <a:r>
              <a:rPr lang="it-IT" altLang="it-IT" i="1" dirty="0"/>
              <a:t> </a:t>
            </a:r>
            <a:r>
              <a:rPr lang="it-IT" altLang="it-IT" i="1" dirty="0" err="1"/>
              <a:t>losses</a:t>
            </a:r>
            <a:r>
              <a:rPr lang="it-IT" altLang="it-IT" i="1" dirty="0"/>
              <a:t> </a:t>
            </a:r>
            <a:r>
              <a:rPr lang="it-IT" altLang="it-IT" i="0" dirty="0"/>
              <a:t>for the </a:t>
            </a:r>
            <a:r>
              <a:rPr lang="it-IT" altLang="it-IT" i="0" dirty="0" err="1"/>
              <a:t>hiddden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simply</a:t>
            </a:r>
            <a:r>
              <a:rPr lang="it-IT" altLang="it-IT" i="0" dirty="0"/>
              <a:t> </a:t>
            </a:r>
            <a:r>
              <a:rPr lang="it-IT" altLang="it-IT" i="0" dirty="0" err="1"/>
              <a:t>stacked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to be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feature-</a:t>
            </a:r>
            <a:r>
              <a:rPr lang="it-IT" altLang="it-IT" i="0" dirty="0" err="1"/>
              <a:t>maps</a:t>
            </a:r>
            <a:r>
              <a:rPr lang="it-IT" altLang="it-IT" i="0" dirty="0"/>
              <a:t>, computing the </a:t>
            </a:r>
            <a:r>
              <a:rPr lang="it-IT" altLang="it-IT" i="1" dirty="0" err="1"/>
              <a:t>total</a:t>
            </a:r>
            <a:r>
              <a:rPr lang="it-IT" altLang="it-IT" i="1" dirty="0"/>
              <a:t> </a:t>
            </a:r>
            <a:r>
              <a:rPr lang="it-IT" altLang="it-IT" i="1" dirty="0" err="1"/>
              <a:t>loss</a:t>
            </a:r>
            <a:r>
              <a:rPr lang="it-IT" altLang="it-IT" i="1" dirty="0"/>
              <a:t> </a:t>
            </a:r>
            <a:r>
              <a:rPr lang="it-IT" altLang="it-IT" i="0" dirty="0"/>
              <a:t>of the network </a:t>
            </a:r>
            <a:r>
              <a:rPr lang="it-IT" altLang="it-IT" i="0" dirty="0" err="1"/>
              <a:t>only</a:t>
            </a:r>
            <a:r>
              <a:rPr lang="it-IT" altLang="it-IT" i="0" dirty="0"/>
              <a:t> on the </a:t>
            </a:r>
            <a:r>
              <a:rPr lang="it-IT" altLang="it-IT" i="1" dirty="0" err="1"/>
              <a:t>final</a:t>
            </a:r>
            <a:r>
              <a:rPr lang="it-IT" altLang="it-IT" i="1" dirty="0"/>
              <a:t> output.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Both</a:t>
            </a:r>
            <a:r>
              <a:rPr lang="it-IT" altLang="it-IT" i="0" dirty="0"/>
              <a:t> the networks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the </a:t>
            </a:r>
            <a:r>
              <a:rPr lang="it-IT" altLang="it-IT" i="1" dirty="0"/>
              <a:t>dropout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badly</a:t>
            </a:r>
            <a:r>
              <a:rPr lang="it-IT" altLang="it-IT" i="0" dirty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version </a:t>
            </a:r>
            <a:r>
              <a:rPr lang="it-IT" altLang="it-IT" i="0" dirty="0" err="1"/>
              <a:t>completly</a:t>
            </a:r>
            <a:r>
              <a:rPr lang="it-IT" altLang="it-IT" i="0" dirty="0"/>
              <a:t> </a:t>
            </a:r>
            <a:r>
              <a:rPr lang="it-IT" altLang="it-IT" i="0" dirty="0" err="1"/>
              <a:t>ignored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implements</a:t>
            </a:r>
            <a:r>
              <a:rPr lang="it-IT" altLang="it-IT" i="0" dirty="0"/>
              <a:t> 1D </a:t>
            </a:r>
            <a:r>
              <a:rPr lang="it-IT" altLang="it-IT" i="1" dirty="0"/>
              <a:t>Dropout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in </a:t>
            </a:r>
            <a:r>
              <a:rPr lang="it-IT" altLang="it-IT" i="0" dirty="0" err="1"/>
              <a:t>between</a:t>
            </a:r>
            <a:r>
              <a:rPr lang="it-IT" altLang="it-IT" i="0" dirty="0"/>
              <a:t> </a:t>
            </a:r>
            <a:r>
              <a:rPr lang="it-IT" altLang="it-IT" i="0" dirty="0" err="1"/>
              <a:t>every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, </a:t>
            </a:r>
            <a:r>
              <a:rPr lang="it-IT" altLang="it-IT" i="0" dirty="0"/>
              <a:t>not </a:t>
            </a:r>
            <a:r>
              <a:rPr lang="it-IT" altLang="it-IT" i="0" dirty="0" err="1"/>
              <a:t>only</a:t>
            </a:r>
            <a:r>
              <a:rPr lang="it-IT" altLang="it-IT" i="0" dirty="0"/>
              <a:t> </a:t>
            </a:r>
            <a:r>
              <a:rPr lang="it-IT" altLang="it-IT" i="0" dirty="0" err="1"/>
              <a:t>leading</a:t>
            </a:r>
            <a:r>
              <a:rPr lang="it-IT" altLang="it-IT" i="0" dirty="0"/>
              <a:t> to </a:t>
            </a:r>
            <a:r>
              <a:rPr lang="it-IT" altLang="it-IT" i="0" dirty="0" err="1"/>
              <a:t>poor</a:t>
            </a:r>
            <a:r>
              <a:rPr lang="it-IT" altLang="it-IT" i="0" dirty="0"/>
              <a:t> </a:t>
            </a:r>
            <a:r>
              <a:rPr lang="it-IT" altLang="it-IT" i="0" dirty="0" err="1"/>
              <a:t>peformance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also</a:t>
            </a:r>
            <a:r>
              <a:rPr lang="it-IT" altLang="it-IT" i="0" dirty="0"/>
              <a:t> to </a:t>
            </a:r>
            <a:r>
              <a:rPr lang="it-IT" altLang="it-IT" i="0" dirty="0" err="1"/>
              <a:t>bad</a:t>
            </a:r>
            <a:r>
              <a:rPr lang="it-IT" altLang="it-IT" i="0" dirty="0"/>
              <a:t> </a:t>
            </a:r>
            <a:r>
              <a:rPr lang="it-IT" altLang="it-IT" i="0" dirty="0" err="1"/>
              <a:t>overfitting</a:t>
            </a:r>
            <a:r>
              <a:rPr lang="it-IT" altLang="it-IT" i="0" dirty="0"/>
              <a:t>. T</a:t>
            </a:r>
            <a:r>
              <a:rPr lang="en-GB" dirty="0">
                <a:effectLst/>
                <a:latin typeface="Arial" panose="020B0604020202020204" pitchFamily="34" charset="0"/>
              </a:rPr>
              <a:t>he network is fully convolutional and natural images exhibit strong spatial correlation, the feature map activations are also strongly correlated, and in this setting standard dropout fails.</a:t>
            </a:r>
            <a:endParaRPr lang="it-IT" i="0" dirty="0">
              <a:effectLst/>
              <a:latin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i="0" dirty="0">
              <a:effectLst/>
              <a:latin typeface="Arial" panose="020B0604020202020204" pitchFamily="34" charset="0"/>
            </a:endParaRPr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Arial" panose="020B0604020202020204" pitchFamily="34" charset="0"/>
              </a:rPr>
              <a:t>It is for this reason that starting from the </a:t>
            </a:r>
            <a:r>
              <a:rPr lang="en-GB" i="1" dirty="0">
                <a:effectLst/>
                <a:latin typeface="Arial" panose="020B0604020202020204" pitchFamily="34" charset="0"/>
              </a:rPr>
              <a:t>original implementation </a:t>
            </a:r>
            <a:r>
              <a:rPr lang="en-GB" i="0" dirty="0">
                <a:effectLst/>
                <a:latin typeface="Arial" panose="020B0604020202020204" pitchFamily="34" charset="0"/>
              </a:rPr>
              <a:t>I adjusted all these parts with a long series of ablation studies: by integrating, tweaking and removing the best methodologies and components for training a similar network, I eventually come up with </a:t>
            </a:r>
            <a:r>
              <a:rPr lang="en-GB" i="0">
                <a:effectLst/>
                <a:latin typeface="Arial" panose="020B0604020202020204" pitchFamily="34" charset="0"/>
              </a:rPr>
              <a:t>this configuration. </a:t>
            </a:r>
            <a:endParaRPr lang="it-IT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2"/>
          <a:stretch/>
        </p:blipFill>
        <p:spPr>
          <a:xfrm>
            <a:off x="351397" y="1503350"/>
            <a:ext cx="8441206" cy="2357698"/>
          </a:xfrm>
          <a:prstGeom prst="rect">
            <a:avLst/>
          </a:prstGeom>
        </p:spPr>
      </p:pic>
      <p:pic>
        <p:nvPicPr>
          <p:cNvPr id="2" name="Immagine 1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1EE1AB38-F131-C887-6380-3A5A1FA57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64957" r="9887"/>
          <a:stretch/>
        </p:blipFill>
        <p:spPr>
          <a:xfrm>
            <a:off x="351397" y="4005064"/>
            <a:ext cx="8498703" cy="17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21/05/2023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21/05/2023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5550</TotalTime>
  <Words>4968</Words>
  <Application>Microsoft Office PowerPoint</Application>
  <PresentationFormat>Presentazione su schermo (4:3)</PresentationFormat>
  <Paragraphs>532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 UNetTRansformer (Swin UNETR)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136</cp:revision>
  <dcterms:created xsi:type="dcterms:W3CDTF">2006-11-20T16:13:10Z</dcterms:created>
  <dcterms:modified xsi:type="dcterms:W3CDTF">2023-05-21T06:40:45Z</dcterms:modified>
  <cp:category/>
</cp:coreProperties>
</file>